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firstSlideNum="2" strictFirstAndLastChars="0" saveSubsetFonts="1" showSpecialPlsOnTitleSld="0">
  <p:sldMasterIdLst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920">
          <p15:clr>
            <a:srgbClr val="A4A3A4"/>
          </p15:clr>
        </p15:guide>
        <p15:guide id="2" orient="horz" pos="2208">
          <p15:clr>
            <a:srgbClr val="A4A3A4"/>
          </p15:clr>
        </p15:guide>
        <p15:guide id="3" orient="horz" pos="888">
          <p15:clr>
            <a:srgbClr val="A4A3A4"/>
          </p15:clr>
        </p15:guide>
        <p15:guide id="4" orient="horz" pos="1080">
          <p15:clr>
            <a:srgbClr val="A4A3A4"/>
          </p15:clr>
        </p15:guide>
        <p15:guide id="5" orient="horz">
          <p15:clr>
            <a:srgbClr val="A4A3A4"/>
          </p15:clr>
        </p15:guide>
        <p15:guide id="6" pos="4128">
          <p15:clr>
            <a:srgbClr val="A4A3A4"/>
          </p15:clr>
        </p15:guide>
        <p15:guide id="7" pos="3552">
          <p15:clr>
            <a:srgbClr val="A4A3A4"/>
          </p15:clr>
        </p15:guide>
        <p15:guide id="8" orient="horz" pos="1608">
          <p15:clr>
            <a:srgbClr val="A4A3A4"/>
          </p15:clr>
        </p15:guide>
        <p15:guide id="9" orient="horz" pos="34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920" orient="horz"/>
        <p:guide pos="2208" orient="horz"/>
        <p:guide pos="888" orient="horz"/>
        <p:guide pos="1080" orient="horz"/>
        <p:guide orient="horz"/>
        <p:guide pos="4128"/>
        <p:guide pos="3552"/>
        <p:guide pos="1608" orient="horz"/>
        <p:guide pos="340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7bf87eea38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17bf87eea38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17bf87eea38_0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7b1b39ecce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17b1b39ecce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17b1b39ecce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7d776004a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7d776004a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17d776004a8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-Option 1" showMasterSp="0">
  <p:cSld name="Cover-Option 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 rotWithShape="1">
          <a:blip r:embed="rId3">
            <a:alphaModFix amt="55000"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E5E5E4">
                  <a:alpha val="0"/>
                </a:srgbClr>
              </a:gs>
              <a:gs pos="55000">
                <a:srgbClr val="E5E5E4">
                  <a:alpha val="0"/>
                </a:srgbClr>
              </a:gs>
              <a:gs pos="100000">
                <a:srgbClr val="0070C0"/>
              </a:gs>
            </a:gsLst>
            <a:lin ang="16200000" scaled="0"/>
          </a:gradFill>
          <a:ln>
            <a:noFill/>
          </a:ln>
        </p:spPr>
      </p:pic>
      <p:sp>
        <p:nvSpPr>
          <p:cNvPr id="20" name="Google Shape;20;p2"/>
          <p:cNvSpPr/>
          <p:nvPr/>
        </p:nvSpPr>
        <p:spPr>
          <a:xfrm>
            <a:off x="1" y="2082450"/>
            <a:ext cx="6435523" cy="2559931"/>
          </a:xfrm>
          <a:prstGeom prst="rect">
            <a:avLst/>
          </a:prstGeom>
          <a:gradFill>
            <a:gsLst>
              <a:gs pos="0">
                <a:srgbClr val="861C33"/>
              </a:gs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1" y="4622923"/>
            <a:ext cx="6435523" cy="24231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 txBox="1"/>
          <p:nvPr>
            <p:ph type="ctrTitle"/>
          </p:nvPr>
        </p:nvSpPr>
        <p:spPr>
          <a:xfrm>
            <a:off x="1" y="2426796"/>
            <a:ext cx="6435524" cy="22090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640075" spcFirstLastPara="1" rIns="640075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9975" y="5230802"/>
            <a:ext cx="2009583" cy="802810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idx="1" type="body"/>
          </p:nvPr>
        </p:nvSpPr>
        <p:spPr>
          <a:xfrm>
            <a:off x="609600" y="1600200"/>
            <a:ext cx="5410200" cy="33147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2" type="body"/>
          </p:nvPr>
        </p:nvSpPr>
        <p:spPr>
          <a:xfrm>
            <a:off x="6096000" y="1600200"/>
            <a:ext cx="5486400" cy="33147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C7C8CB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type="title"/>
          </p:nvPr>
        </p:nvSpPr>
        <p:spPr>
          <a:xfrm>
            <a:off x="609600" y="627298"/>
            <a:ext cx="10515600" cy="652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1C33"/>
              </a:buClr>
              <a:buSzPts val="3400"/>
              <a:buFont typeface="Arial"/>
              <a:buNone/>
              <a:defRPr>
                <a:solidFill>
                  <a:srgbClr val="861C3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type="title"/>
          </p:nvPr>
        </p:nvSpPr>
        <p:spPr>
          <a:xfrm>
            <a:off x="609600" y="627298"/>
            <a:ext cx="10515600" cy="652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1C33"/>
              </a:buClr>
              <a:buSzPts val="3400"/>
              <a:buFont typeface="Arial"/>
              <a:buNone/>
              <a:defRPr>
                <a:solidFill>
                  <a:srgbClr val="861C3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609599" y="1620203"/>
            <a:ext cx="5157787" cy="6899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9" name="Google Shape;69;p12"/>
          <p:cNvSpPr txBox="1"/>
          <p:nvPr>
            <p:ph idx="2" type="body"/>
          </p:nvPr>
        </p:nvSpPr>
        <p:spPr>
          <a:xfrm>
            <a:off x="609600" y="2260249"/>
            <a:ext cx="5157787" cy="3593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3" type="body"/>
          </p:nvPr>
        </p:nvSpPr>
        <p:spPr>
          <a:xfrm>
            <a:off x="6114535" y="1620203"/>
            <a:ext cx="5183188" cy="6899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1" name="Google Shape;71;p12"/>
          <p:cNvSpPr txBox="1"/>
          <p:nvPr>
            <p:ph idx="4" type="body"/>
          </p:nvPr>
        </p:nvSpPr>
        <p:spPr>
          <a:xfrm>
            <a:off x="6096000" y="2254659"/>
            <a:ext cx="5183188" cy="36104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C7C8CB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">
  <p:cSld name="1_Comparis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609600" y="627298"/>
            <a:ext cx="10515600" cy="652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1C33"/>
              </a:buClr>
              <a:buSzPts val="3400"/>
              <a:buFont typeface="Arial"/>
              <a:buNone/>
              <a:defRPr>
                <a:solidFill>
                  <a:srgbClr val="861C3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" type="body"/>
          </p:nvPr>
        </p:nvSpPr>
        <p:spPr>
          <a:xfrm>
            <a:off x="597454" y="1337926"/>
            <a:ext cx="5157787" cy="4127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365750" spcFirstLastPara="1" rIns="36575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6" name="Google Shape;76;p13"/>
          <p:cNvSpPr txBox="1"/>
          <p:nvPr>
            <p:ph idx="2" type="body"/>
          </p:nvPr>
        </p:nvSpPr>
        <p:spPr>
          <a:xfrm>
            <a:off x="597455" y="2063508"/>
            <a:ext cx="5157787" cy="187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sz="15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3" type="body"/>
          </p:nvPr>
        </p:nvSpPr>
        <p:spPr>
          <a:xfrm>
            <a:off x="6102390" y="1337926"/>
            <a:ext cx="5183188" cy="4127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731500" spcFirstLastPara="1" rIns="36575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sz="15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8" name="Google Shape;78;p13"/>
          <p:cNvSpPr txBox="1"/>
          <p:nvPr>
            <p:ph idx="4" type="body"/>
          </p:nvPr>
        </p:nvSpPr>
        <p:spPr>
          <a:xfrm>
            <a:off x="6096000" y="2063508"/>
            <a:ext cx="5183188" cy="187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731500" spcFirstLastPara="1" rIns="36575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sz="15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79" name="Google Shape;79;p13"/>
          <p:cNvCxnSpPr/>
          <p:nvPr/>
        </p:nvCxnSpPr>
        <p:spPr>
          <a:xfrm rot="10800000">
            <a:off x="6090247" y="1345077"/>
            <a:ext cx="5753" cy="4278083"/>
          </a:xfrm>
          <a:prstGeom prst="straightConnector1">
            <a:avLst/>
          </a:prstGeom>
          <a:noFill/>
          <a:ln cap="flat" cmpd="sng" w="19050">
            <a:solidFill>
              <a:srgbClr val="C9C1A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C7C8CB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title"/>
          </p:nvPr>
        </p:nvSpPr>
        <p:spPr>
          <a:xfrm>
            <a:off x="609600" y="627746"/>
            <a:ext cx="10972800" cy="684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2633"/>
              </a:buClr>
              <a:buSzPts val="3400"/>
              <a:buFont typeface="Arial"/>
              <a:buNone/>
              <a:defRPr>
                <a:solidFill>
                  <a:srgbClr val="86263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C7C8CB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C7C8CB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6096000" y="1600200"/>
            <a:ext cx="5486400" cy="2386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88" name="Google Shape;88;p16"/>
          <p:cNvSpPr txBox="1"/>
          <p:nvPr>
            <p:ph idx="2" type="body"/>
          </p:nvPr>
        </p:nvSpPr>
        <p:spPr>
          <a:xfrm>
            <a:off x="609599" y="1600200"/>
            <a:ext cx="3932237" cy="16383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9" name="Google Shape;89;p16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C7C8CB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6"/>
          <p:cNvSpPr txBox="1"/>
          <p:nvPr/>
        </p:nvSpPr>
        <p:spPr>
          <a:xfrm>
            <a:off x="609600" y="627747"/>
            <a:ext cx="10972800" cy="5902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2633"/>
              </a:buClr>
              <a:buSzPts val="3400"/>
              <a:buFont typeface="Arial"/>
              <a:buNone/>
            </a:pPr>
            <a:r>
              <a:rPr b="1" i="0" lang="en-US" sz="3400" u="none" cap="none" strike="noStrike">
                <a:solidFill>
                  <a:srgbClr val="862633"/>
                </a:solidFill>
                <a:latin typeface="Arial"/>
                <a:ea typeface="Arial"/>
                <a:cs typeface="Arial"/>
                <a:sym typeface="Arial"/>
              </a:rPr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>
            <p:ph idx="2" type="pic"/>
          </p:nvPr>
        </p:nvSpPr>
        <p:spPr>
          <a:xfrm>
            <a:off x="6096000" y="646191"/>
            <a:ext cx="5486400" cy="52974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609600" y="1600200"/>
            <a:ext cx="5486400" cy="3514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4" name="Google Shape;94;p17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C7C8CB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7"/>
          <p:cNvSpPr txBox="1"/>
          <p:nvPr/>
        </p:nvSpPr>
        <p:spPr>
          <a:xfrm>
            <a:off x="609600" y="627747"/>
            <a:ext cx="5486400" cy="1631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2633"/>
              </a:buClr>
              <a:buSzPts val="3400"/>
              <a:buFont typeface="Arial"/>
              <a:buNone/>
            </a:pPr>
            <a:r>
              <a:rPr b="1" i="0" lang="en-US" sz="3400" u="none" cap="none" strike="noStrike">
                <a:solidFill>
                  <a:srgbClr val="862633"/>
                </a:solidFill>
                <a:latin typeface="Arial"/>
                <a:ea typeface="Arial"/>
                <a:cs typeface="Arial"/>
                <a:sym typeface="Arial"/>
              </a:rPr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609600" y="627746"/>
            <a:ext cx="10972800" cy="684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1C33"/>
              </a:buClr>
              <a:buSzPts val="3400"/>
              <a:buFont typeface="Arial"/>
              <a:buNone/>
              <a:defRPr>
                <a:solidFill>
                  <a:srgbClr val="861C3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 rot="5400000">
            <a:off x="4953000" y="-2743200"/>
            <a:ext cx="2286000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C7C8CB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 rot="5400000">
            <a:off x="7250112" y="1839913"/>
            <a:ext cx="5578475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365750" spcFirstLastPara="1" rIns="36575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2633"/>
              </a:buClr>
              <a:buSzPts val="3400"/>
              <a:buFont typeface="Arial"/>
              <a:buNone/>
              <a:defRPr>
                <a:solidFill>
                  <a:srgbClr val="86263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 rot="5400000">
            <a:off x="1801812" y="-827087"/>
            <a:ext cx="5578475" cy="79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19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C7C8CB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-Option 2" showMasterSp="0">
  <p:cSld name="Cover -Option 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27773" y="696109"/>
            <a:ext cx="2257388" cy="902955"/>
          </a:xfrm>
          <a:prstGeom prst="rect">
            <a:avLst/>
          </a:prstGeom>
          <a:noFill/>
          <a:ln>
            <a:noFill/>
          </a:ln>
          <a:effectLst>
            <a:outerShdw blurRad="508000" sx="67000" rotWithShape="0" algn="tl" dist="38100" sy="67000">
              <a:schemeClr val="lt1">
                <a:alpha val="68627"/>
              </a:schemeClr>
            </a:outerShdw>
          </a:effectLst>
        </p:spPr>
      </p:pic>
      <p:sp>
        <p:nvSpPr>
          <p:cNvPr id="27" name="Google Shape;27;p3"/>
          <p:cNvSpPr/>
          <p:nvPr/>
        </p:nvSpPr>
        <p:spPr>
          <a:xfrm>
            <a:off x="1" y="608560"/>
            <a:ext cx="6435523" cy="2215585"/>
          </a:xfrm>
          <a:prstGeom prst="rect">
            <a:avLst/>
          </a:prstGeom>
          <a:gradFill>
            <a:gsLst>
              <a:gs pos="0">
                <a:srgbClr val="861C33"/>
              </a:gs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1" y="2804687"/>
            <a:ext cx="6435523" cy="24979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"/>
          <p:cNvSpPr txBox="1"/>
          <p:nvPr>
            <p:ph type="ctrTitle"/>
          </p:nvPr>
        </p:nvSpPr>
        <p:spPr>
          <a:xfrm>
            <a:off x="1" y="608560"/>
            <a:ext cx="6435524" cy="21961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640075" spcFirstLastPara="1" rIns="640075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s" showMasterSp="0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0">
                <a:srgbClr val="861C33"/>
              </a:gs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1" i="0" sz="3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2355" y="891230"/>
            <a:ext cx="3417599" cy="708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10152352" y="4923485"/>
            <a:ext cx="2313849" cy="9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slides" showMasterSp="0">
  <p:cSld name="1_Section slide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/>
          <p:nvPr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0">
                <a:srgbClr val="861C33"/>
              </a:gs>
              <a:gs pos="39000">
                <a:srgbClr val="861C33"/>
              </a:gs>
              <a:gs pos="100000">
                <a:srgbClr val="60061F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1" i="0" sz="3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"/>
          <p:cNvSpPr txBox="1"/>
          <p:nvPr>
            <p:ph type="title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8" name="Google Shape;38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10152352" y="4923485"/>
            <a:ext cx="2313849" cy="9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idx="1" type="body"/>
          </p:nvPr>
        </p:nvSpPr>
        <p:spPr>
          <a:xfrm>
            <a:off x="609600" y="1187450"/>
            <a:ext cx="10972800" cy="106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C7C8CB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609600" y="627298"/>
            <a:ext cx="10515600" cy="652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1C33"/>
              </a:buClr>
              <a:buSzPts val="3400"/>
              <a:buFont typeface="Arial"/>
              <a:buNone/>
              <a:defRPr>
                <a:solidFill>
                  <a:srgbClr val="861C3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idx="1" type="body"/>
          </p:nvPr>
        </p:nvSpPr>
        <p:spPr>
          <a:xfrm>
            <a:off x="609600" y="1600200"/>
            <a:ext cx="10972800" cy="27088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C7C8CB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type="title"/>
          </p:nvPr>
        </p:nvSpPr>
        <p:spPr>
          <a:xfrm>
            <a:off x="609600" y="627746"/>
            <a:ext cx="10972800" cy="684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2633"/>
              </a:buClr>
              <a:buSzPts val="3400"/>
              <a:buFont typeface="Arial"/>
              <a:buNone/>
              <a:defRPr>
                <a:solidFill>
                  <a:srgbClr val="86263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s-2" showMasterSp="0">
  <p:cSld name="Section Slides-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0">
                <a:srgbClr val="585A5D"/>
              </a:gs>
              <a:gs pos="39000">
                <a:srgbClr val="585A5D"/>
              </a:gs>
              <a:gs pos="100000">
                <a:srgbClr val="26262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1" i="0" sz="3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2354" y="891230"/>
            <a:ext cx="3417599" cy="70897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 txBox="1"/>
          <p:nvPr>
            <p:ph type="title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1" name="Google Shape;5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10152352" y="4923485"/>
            <a:ext cx="2313849" cy="9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Slides-2" showMasterSp="0">
  <p:cSld name="1_Section Slides-2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0" y="-1"/>
            <a:ext cx="12192000" cy="6857999"/>
          </a:xfrm>
          <a:prstGeom prst="rect">
            <a:avLst/>
          </a:prstGeom>
          <a:gradFill>
            <a:gsLst>
              <a:gs pos="0">
                <a:srgbClr val="585A5D"/>
              </a:gs>
              <a:gs pos="39000">
                <a:srgbClr val="585A5D"/>
              </a:gs>
              <a:gs pos="100000">
                <a:srgbClr val="26262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1" i="0" sz="3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9"/>
          <p:cNvSpPr txBox="1"/>
          <p:nvPr>
            <p:ph type="title"/>
          </p:nvPr>
        </p:nvSpPr>
        <p:spPr>
          <a:xfrm>
            <a:off x="609600" y="1901141"/>
            <a:ext cx="10972800" cy="33421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5" name="Google Shape;5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10152352" y="4923485"/>
            <a:ext cx="2313849" cy="9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 page- closing" showMasterSp="0">
  <p:cSld name="Back page- closing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0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0">
                <a:srgbClr val="585A5D">
                  <a:alpha val="0"/>
                </a:srgbClr>
              </a:gs>
              <a:gs pos="39000">
                <a:srgbClr val="585A5D">
                  <a:alpha val="0"/>
                </a:srgbClr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1" i="0" sz="3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0"/>
          <p:cNvSpPr txBox="1"/>
          <p:nvPr>
            <p:ph type="title"/>
          </p:nvPr>
        </p:nvSpPr>
        <p:spPr>
          <a:xfrm>
            <a:off x="609600" y="2247900"/>
            <a:ext cx="10972800" cy="68476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365750" spcFirstLastPara="1" rIns="365750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1C3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0" name="Google Shape;6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1069" y="5140790"/>
            <a:ext cx="2009583" cy="802810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>
                <a:alpha val="68627"/>
              </a:srgbClr>
            </a:outerShdw>
          </a:effectLst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111760"/>
            <a:ext cx="12192000" cy="5897965"/>
          </a:xfrm>
          <a:prstGeom prst="rect">
            <a:avLst/>
          </a:prstGeom>
          <a:gradFill>
            <a:gsLst>
              <a:gs pos="0">
                <a:srgbClr val="E5E5E4">
                  <a:alpha val="0"/>
                </a:srgbClr>
              </a:gs>
              <a:gs pos="12000">
                <a:srgbClr val="E5E5E4">
                  <a:alpha val="0"/>
                </a:srgbClr>
              </a:gs>
              <a:gs pos="77000">
                <a:srgbClr val="E5E5E4"/>
              </a:gs>
              <a:gs pos="100000">
                <a:srgbClr val="E5E5E4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D1327"/>
              </a:buClr>
              <a:buSzPts val="3400"/>
              <a:buFont typeface="Arial"/>
              <a:buNone/>
            </a:pPr>
            <a:r>
              <a:t/>
            </a:r>
            <a:endParaRPr b="0" i="0" sz="3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0" y="5943600"/>
            <a:ext cx="12192000" cy="91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1" i="0" sz="3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"/>
          <p:cNvSpPr/>
          <p:nvPr/>
        </p:nvSpPr>
        <p:spPr>
          <a:xfrm>
            <a:off x="0" y="-1"/>
            <a:ext cx="12192000" cy="342207"/>
          </a:xfrm>
          <a:prstGeom prst="rect">
            <a:avLst/>
          </a:prstGeom>
          <a:solidFill>
            <a:srgbClr val="861C33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t/>
            </a:r>
            <a:endParaRPr b="1" i="0" sz="3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"/>
          <p:cNvSpPr txBox="1"/>
          <p:nvPr>
            <p:ph type="title"/>
          </p:nvPr>
        </p:nvSpPr>
        <p:spPr>
          <a:xfrm>
            <a:off x="609600" y="558296"/>
            <a:ext cx="10972800" cy="68476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365750" spcFirstLastPara="1" rIns="365750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1C33"/>
              </a:buClr>
              <a:buSzPts val="3400"/>
              <a:buFont typeface="Arial"/>
              <a:buNone/>
              <a:defRPr b="1" i="0" sz="3400" u="none" cap="none" strike="noStrike">
                <a:solidFill>
                  <a:srgbClr val="861C3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" name="Google Shape;14;p1"/>
          <p:cNvSpPr txBox="1"/>
          <p:nvPr>
            <p:ph idx="1" type="body"/>
          </p:nvPr>
        </p:nvSpPr>
        <p:spPr>
          <a:xfrm>
            <a:off x="609600" y="1600200"/>
            <a:ext cx="109728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22035" y="6121485"/>
            <a:ext cx="1302721" cy="520426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C7C8C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648">
          <p15:clr>
            <a:srgbClr val="F26B43"/>
          </p15:clr>
        </p15:guide>
        <p15:guide id="2" orient="horz" pos="4176">
          <p15:clr>
            <a:srgbClr val="F26B43"/>
          </p15:clr>
        </p15:guide>
        <p15:guide id="3" pos="624">
          <p15:clr>
            <a:srgbClr val="F26B43"/>
          </p15:clr>
        </p15:guide>
        <p15:guide id="4" pos="384">
          <p15:clr>
            <a:srgbClr val="F26B43"/>
          </p15:clr>
        </p15:guide>
        <p15:guide id="5" pos="7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1416">
          <p15:clr>
            <a:srgbClr val="F26B43"/>
          </p15:clr>
        </p15:guide>
        <p15:guide id="8" orient="horz" pos="2448">
          <p15:clr>
            <a:srgbClr val="F26B43"/>
          </p15:clr>
        </p15:guide>
        <p15:guide id="9" orient="horz" pos="3552">
          <p15:clr>
            <a:srgbClr val="F26B43"/>
          </p15:clr>
        </p15:guide>
        <p15:guide id="10" orient="horz" pos="748">
          <p15:clr>
            <a:srgbClr val="F26B43"/>
          </p15:clr>
        </p15:guide>
        <p15:guide id="11" orient="horz" pos="3744">
          <p15:clr>
            <a:srgbClr val="F26B43"/>
          </p15:clr>
        </p15:guide>
        <p15:guide id="12" pos="3840">
          <p15:clr>
            <a:srgbClr val="F26B43"/>
          </p15:clr>
        </p15:guide>
        <p15:guide id="13" pos="4128">
          <p15:clr>
            <a:srgbClr val="F26B43"/>
          </p15:clr>
        </p15:guide>
        <p15:guide id="14" pos="355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ctrTitle"/>
          </p:nvPr>
        </p:nvSpPr>
        <p:spPr>
          <a:xfrm>
            <a:off x="1869525" y="2454625"/>
            <a:ext cx="26424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640075" spcFirstLastPara="1" rIns="64007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EleNa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781875" y="3228150"/>
            <a:ext cx="4817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Elevation Based Navigation System</a:t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1869525" y="4085425"/>
            <a:ext cx="264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accent2"/>
                </a:solidFill>
              </a:rPr>
              <a:t>   Team 0Day Exploiters</a:t>
            </a:r>
            <a:endParaRPr b="1" sz="17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idx="11" type="ftr"/>
          </p:nvPr>
        </p:nvSpPr>
        <p:spPr>
          <a:xfrm>
            <a:off x="1946790" y="6337361"/>
            <a:ext cx="10009800" cy="3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7C8CB"/>
                </a:solidFill>
              </a:rPr>
              <a:t>UNIVERSITY OF MASSACHUSETTS AMHERST  |  </a:t>
            </a:r>
            <a:r>
              <a:rPr lang="en-US"/>
              <a:t>2</a:t>
            </a:r>
            <a:endParaRPr>
              <a:solidFill>
                <a:srgbClr val="C7C8CB"/>
              </a:solidFill>
            </a:endParaRPr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609600" y="1600200"/>
            <a:ext cx="109728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Current routing systems’ shortest path is not necessarily the shortest path with elevation gain considered.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The goal of this project is to design a navigation system that takes the elevation gain in a route into account.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We consider two features of elevation gain - maximum elevation gain and minimum elevation gain.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b="0" lang="en-US" sz="1600"/>
              <a:t>Also, constrain the route to be at most twice of the actual shortest path.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01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300"/>
          </a:p>
        </p:txBody>
      </p:sp>
      <p:sp>
        <p:nvSpPr>
          <p:cNvPr id="119" name="Google Shape;119;p21"/>
          <p:cNvSpPr txBox="1"/>
          <p:nvPr>
            <p:ph type="title"/>
          </p:nvPr>
        </p:nvSpPr>
        <p:spPr>
          <a:xfrm>
            <a:off x="609600" y="844996"/>
            <a:ext cx="109728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861C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>
              <a:solidFill>
                <a:srgbClr val="861C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2633"/>
              </a:buClr>
              <a:buSzPts val="34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idx="11" type="ftr"/>
          </p:nvPr>
        </p:nvSpPr>
        <p:spPr>
          <a:xfrm>
            <a:off x="1946790" y="6337361"/>
            <a:ext cx="10009800" cy="3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7C8CB"/>
                </a:solidFill>
              </a:rPr>
              <a:t>UNIVERSITY OF MASSACHUSETTS AMHERST  |  </a:t>
            </a:r>
            <a:fld id="{00000000-1234-1234-1234-123412341234}" type="slidenum">
              <a:rPr lang="en-US">
                <a:solidFill>
                  <a:srgbClr val="C7C8CB"/>
                </a:solidFill>
              </a:rPr>
              <a:t>‹#›</a:t>
            </a:fld>
            <a:endParaRPr>
              <a:solidFill>
                <a:srgbClr val="C7C8CB"/>
              </a:solidFill>
            </a:endParaRPr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609600" y="1187450"/>
            <a:ext cx="6113700" cy="45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t/>
            </a:r>
            <a:endParaRPr b="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Client server </a:t>
            </a:r>
            <a:r>
              <a:rPr lang="en-US" sz="1700">
                <a:latin typeface="Times New Roman"/>
                <a:ea typeface="Times New Roman"/>
                <a:cs typeface="Times New Roman"/>
                <a:sym typeface="Times New Roman"/>
              </a:rPr>
              <a:t>architecture: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609600" y="627298"/>
            <a:ext cx="105156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1C33"/>
              </a:buClr>
              <a:buSzPts val="3400"/>
              <a:buFont typeface="Arial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Architecture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22"/>
          <p:cNvSpPr/>
          <p:nvPr/>
        </p:nvSpPr>
        <p:spPr>
          <a:xfrm>
            <a:off x="1491100" y="2614025"/>
            <a:ext cx="2245200" cy="982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Client</a:t>
            </a:r>
            <a:endParaRPr sz="1600"/>
          </a:p>
        </p:txBody>
      </p:sp>
      <p:sp>
        <p:nvSpPr>
          <p:cNvPr id="129" name="Google Shape;129;p22"/>
          <p:cNvSpPr/>
          <p:nvPr/>
        </p:nvSpPr>
        <p:spPr>
          <a:xfrm>
            <a:off x="4973400" y="2614025"/>
            <a:ext cx="2245200" cy="982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Sever</a:t>
            </a: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8686350" y="2614025"/>
            <a:ext cx="2245200" cy="982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 Street Maps Data</a:t>
            </a:r>
            <a:endParaRPr/>
          </a:p>
        </p:txBody>
      </p:sp>
      <p:cxnSp>
        <p:nvCxnSpPr>
          <p:cNvPr id="131" name="Google Shape;131;p22"/>
          <p:cNvCxnSpPr>
            <a:stCxn id="128" idx="3"/>
            <a:endCxn id="129" idx="1"/>
          </p:cNvCxnSpPr>
          <p:nvPr/>
        </p:nvCxnSpPr>
        <p:spPr>
          <a:xfrm>
            <a:off x="3736300" y="3105125"/>
            <a:ext cx="123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" name="Google Shape;132;p22"/>
          <p:cNvCxnSpPr>
            <a:stCxn id="129" idx="3"/>
            <a:endCxn id="130" idx="1"/>
          </p:cNvCxnSpPr>
          <p:nvPr/>
        </p:nvCxnSpPr>
        <p:spPr>
          <a:xfrm>
            <a:off x="7218600" y="3105125"/>
            <a:ext cx="1467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3" name="Google Shape;133;p22"/>
          <p:cNvCxnSpPr>
            <a:stCxn id="129" idx="1"/>
            <a:endCxn id="128" idx="3"/>
          </p:cNvCxnSpPr>
          <p:nvPr/>
        </p:nvCxnSpPr>
        <p:spPr>
          <a:xfrm rot="10800000">
            <a:off x="3736200" y="3105125"/>
            <a:ext cx="123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" name="Google Shape;134;p22"/>
          <p:cNvCxnSpPr>
            <a:stCxn id="130" idx="1"/>
            <a:endCxn id="129" idx="3"/>
          </p:cNvCxnSpPr>
          <p:nvPr/>
        </p:nvCxnSpPr>
        <p:spPr>
          <a:xfrm rot="10800000">
            <a:off x="7218750" y="3105125"/>
            <a:ext cx="146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5" name="Google Shape;135;p22"/>
          <p:cNvSpPr txBox="1"/>
          <p:nvPr/>
        </p:nvSpPr>
        <p:spPr>
          <a:xfrm>
            <a:off x="4019150" y="2816400"/>
            <a:ext cx="67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Ajax calls</a:t>
            </a:r>
            <a:endParaRPr/>
          </a:p>
        </p:txBody>
      </p:sp>
      <p:sp>
        <p:nvSpPr>
          <p:cNvPr id="136" name="Google Shape;136;p22"/>
          <p:cNvSpPr txBox="1"/>
          <p:nvPr/>
        </p:nvSpPr>
        <p:spPr>
          <a:xfrm>
            <a:off x="1508625" y="3964575"/>
            <a:ext cx="2438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Receives input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Displays route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Tools: HTML/CSS, Javascript</a:t>
            </a:r>
            <a:endParaRPr/>
          </a:p>
        </p:txBody>
      </p:sp>
      <p:sp>
        <p:nvSpPr>
          <p:cNvPr id="137" name="Google Shape;137;p22"/>
          <p:cNvSpPr txBox="1"/>
          <p:nvPr/>
        </p:nvSpPr>
        <p:spPr>
          <a:xfrm>
            <a:off x="4876950" y="3964575"/>
            <a:ext cx="2438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Fetch data from Open Street Maps API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Shortest route calculation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Return path and statistics to client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Tools: Python, flask</a:t>
            </a:r>
            <a:endParaRPr/>
          </a:p>
        </p:txBody>
      </p:sp>
      <p:sp>
        <p:nvSpPr>
          <p:cNvPr id="138" name="Google Shape;138;p22"/>
          <p:cNvSpPr txBox="1"/>
          <p:nvPr/>
        </p:nvSpPr>
        <p:spPr>
          <a:xfrm>
            <a:off x="8945450" y="4087350"/>
            <a:ext cx="224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700500" y="2552698"/>
            <a:ext cx="10515600" cy="652500"/>
          </a:xfrm>
          <a:prstGeom prst="rect">
            <a:avLst/>
          </a:prstGeom>
        </p:spPr>
        <p:txBody>
          <a:bodyPr anchorCtr="0" anchor="t" bIns="45700" lIns="365750" spcFirstLastPara="1" rIns="36575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Google Shape;145;p23"/>
          <p:cNvSpPr txBox="1"/>
          <p:nvPr>
            <p:ph idx="11" type="ftr"/>
          </p:nvPr>
        </p:nvSpPr>
        <p:spPr>
          <a:xfrm>
            <a:off x="1946790" y="6337361"/>
            <a:ext cx="10009800" cy="3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7C8CB"/>
                </a:solidFill>
              </a:rPr>
              <a:t>UNIVERSITY OF MASSACHUSETTS AMHERST  |  </a:t>
            </a:r>
            <a:fld id="{00000000-1234-1234-1234-123412341234}" type="slidenum">
              <a:rPr lang="en-US">
                <a:solidFill>
                  <a:srgbClr val="C7C8CB"/>
                </a:solidFill>
              </a:rPr>
              <a:t>‹#›</a:t>
            </a:fld>
            <a:endParaRPr>
              <a:solidFill>
                <a:srgbClr val="C7C8CB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idx="11" type="ftr"/>
          </p:nvPr>
        </p:nvSpPr>
        <p:spPr>
          <a:xfrm>
            <a:off x="1946790" y="6337361"/>
            <a:ext cx="10009857" cy="3464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7C8CB"/>
                </a:solidFill>
              </a:rPr>
              <a:t>UNIVERSITY OF MASSACHUSETTS AMHERST  |  </a:t>
            </a:r>
            <a:fld id="{00000000-1234-1234-1234-123412341234}" type="slidenum">
              <a:rPr lang="en-US">
                <a:solidFill>
                  <a:srgbClr val="C7C8CB"/>
                </a:solidFill>
              </a:rPr>
              <a:t>‹#›</a:t>
            </a:fld>
            <a:endParaRPr>
              <a:solidFill>
                <a:srgbClr val="C7C8CB"/>
              </a:solidFill>
            </a:endParaRPr>
          </a:p>
        </p:txBody>
      </p:sp>
      <p:sp>
        <p:nvSpPr>
          <p:cNvPr id="152" name="Google Shape;152;p24"/>
          <p:cNvSpPr txBox="1"/>
          <p:nvPr>
            <p:ph idx="1" type="body"/>
          </p:nvPr>
        </p:nvSpPr>
        <p:spPr>
          <a:xfrm>
            <a:off x="609600" y="1409250"/>
            <a:ext cx="10972800" cy="41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0">
            <a:noAutofit/>
          </a:bodyPr>
          <a:lstStyle/>
          <a:p>
            <a:pPr indent="-101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We </a:t>
            </a: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followed a</a:t>
            </a: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 Test Driven Development approach for testing if our software requirements are met and in general for correctness of the application.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01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01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Code Testing: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Functional Testing for correctness of our routing algorithms for different test cases and trying out edge case scenarios.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Validate if the computed distance and elevated gain by the algorithm is under the user specified limit.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Testing Backend API’s for different requests and validating the responses.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Adequacy of tests using line coverage, branch coverage and mutation analysis measures.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01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01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UI Testing: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Manual sanity check on launch - making sure map is displayed and is responsive.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Validating location coordinates of source and destination points and the address using Google Maps API.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Manually test the generated route correctness using Google Maps.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01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US" sz="1800">
                <a:latin typeface="Times New Roman"/>
                <a:ea typeface="Times New Roman"/>
                <a:cs typeface="Times New Roman"/>
                <a:sym typeface="Times New Roman"/>
              </a:rPr>
              <a:t>Comparison of routing algorithms - runtime performance, elevation gain performance</a:t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01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0"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24"/>
          <p:cNvSpPr txBox="1"/>
          <p:nvPr>
            <p:ph type="title"/>
          </p:nvPr>
        </p:nvSpPr>
        <p:spPr>
          <a:xfrm>
            <a:off x="609600" y="627746"/>
            <a:ext cx="10972800" cy="684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5750" spcFirstLastPara="1" rIns="36575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2633"/>
              </a:buClr>
              <a:buSzPts val="3400"/>
              <a:buFont typeface="Arial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Evaluation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609600" y="2247900"/>
            <a:ext cx="10972800" cy="68476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365750" spcFirstLastPara="1" rIns="365750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1C33"/>
              </a:buClr>
              <a:buSzPts val="3400"/>
              <a:buFont typeface="Arial"/>
              <a:buNone/>
            </a:pPr>
            <a:r>
              <a:rPr lang="en-US" sz="4000">
                <a:solidFill>
                  <a:schemeClr val="lt1"/>
                </a:solidFill>
              </a:rPr>
              <a:t>Thank you!</a:t>
            </a:r>
            <a:endParaRPr sz="4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862633"/>
      </a:dk2>
      <a:lt2>
        <a:srgbClr val="76797D"/>
      </a:lt2>
      <a:accent1>
        <a:srgbClr val="9B2B24"/>
      </a:accent1>
      <a:accent2>
        <a:srgbClr val="D1A117"/>
      </a:accent2>
      <a:accent3>
        <a:srgbClr val="A8431E"/>
      </a:accent3>
      <a:accent4>
        <a:srgbClr val="C67530"/>
      </a:accent4>
      <a:accent5>
        <a:srgbClr val="A79968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